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56" r:id="rId2"/>
    <p:sldId id="257" r:id="rId3"/>
    <p:sldId id="258" r:id="rId4"/>
    <p:sldId id="261" r:id="rId5"/>
    <p:sldId id="259" r:id="rId6"/>
    <p:sldId id="266" r:id="rId7"/>
    <p:sldId id="260" r:id="rId8"/>
    <p:sldId id="267" r:id="rId9"/>
    <p:sldId id="262" r:id="rId10"/>
    <p:sldId id="268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31BF2B0-BFC6-4910-A80A-A1D3C55CA7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E3BF5-9232-415E-8174-E6E1A3FDB7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7234F-BCD5-4FEE-98D1-367209747E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4729F-88BE-4486-A5C7-9262D06E29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6FBBB-DFCA-4FC1-AD17-1E1D9C464A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DAD02-BC04-46A7-80E2-E24B8E0072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E7501-E7E4-4F37-A579-1F048D2E5B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1835F5-7F57-4FDB-ADFE-AB5222A406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5D58B-726B-4823-9DB1-7998FAE997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C6603F-F887-4A65-BBEE-80D8E14F4A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42E1E7-813B-4B15-B2C6-B31DC4B9F3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4C6E5E5D-D40E-4118-9A9D-F004587FAD0B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>
    <p:wheel spokes="8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40;&#1076;&#1084;&#1080;&#1085;&#1080;&#1089;&#1090;&#1088;&#1072;&#1090;&#1086;&#1088;\&#1056;&#1072;&#1073;&#1086;&#1095;&#1080;&#1081;%20&#1089;&#1090;&#1086;&#1083;\&#1092;&#1080;&#1083;&#1100;&#1084;%20&#1087;&#1088;&#1086;%20&#1083;&#1072;&#1073;&#1091;.wmv" TargetMode="External"/><Relationship Id="rId4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40;&#1076;&#1084;&#1080;&#1085;&#1080;&#1089;&#1090;&#1088;&#1072;&#1090;&#1086;&#1088;\&#1056;&#1072;&#1073;&#1086;&#1095;&#1080;&#1081;%20&#1089;&#1090;&#1086;&#1083;\&#1092;&#1080;&#1083;&#1100;&#1084;%20&#1087;&#1088;&#1086;%20&#1090;&#1091;.wmv" TargetMode="Externa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20938"/>
            <a:ext cx="9144000" cy="2089150"/>
          </a:xfrm>
        </p:spPr>
        <p:txBody>
          <a:bodyPr/>
          <a:lstStyle/>
          <a:p>
            <a:r>
              <a:rPr lang="ru-RU" sz="4800" b="1">
                <a:solidFill>
                  <a:schemeClr val="folHlink"/>
                </a:solidFill>
              </a:rPr>
              <a:t>Интегрированные занятия </a:t>
            </a:r>
            <a:br>
              <a:rPr lang="ru-RU" sz="4800" b="1">
                <a:solidFill>
                  <a:schemeClr val="folHlink"/>
                </a:solidFill>
              </a:rPr>
            </a:br>
            <a:r>
              <a:rPr lang="ru-RU" sz="4800" b="1">
                <a:solidFill>
                  <a:schemeClr val="folHlink"/>
                </a:solidFill>
              </a:rPr>
              <a:t>по физике и математике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941888"/>
            <a:ext cx="6400800" cy="1752600"/>
          </a:xfrm>
        </p:spPr>
        <p:txBody>
          <a:bodyPr/>
          <a:lstStyle/>
          <a:p>
            <a:r>
              <a:rPr lang="ru-RU" sz="2800" b="1">
                <a:solidFill>
                  <a:srgbClr val="FFFF99"/>
                </a:solidFill>
                <a:latin typeface="Monotype Corsiva" pitchFamily="66" charset="0"/>
              </a:rPr>
              <a:t>Всё, что находится во взаимной связи, должно преподаваться в такой же связи.</a:t>
            </a:r>
          </a:p>
          <a:p>
            <a:pPr algn="r"/>
            <a:r>
              <a:rPr lang="ru-RU" sz="2800" b="1">
                <a:solidFill>
                  <a:srgbClr val="FFFF99"/>
                </a:solidFill>
                <a:latin typeface="Monotype Corsiva" pitchFamily="66" charset="0"/>
              </a:rPr>
              <a:t>Я.Коменский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188913"/>
            <a:ext cx="87852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Кудрявцева Ольга Александровна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учитель математики МОУ СОШ №4 г. Коврова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Милованова Любовь Васильевна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учитель физики МОУ СОШ №4 г. Коврова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43213" y="2708275"/>
            <a:ext cx="3394075" cy="10874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>
                <a:hlinkClick r:id="rId2" action="ppaction://hlinksldjump"/>
              </a:rPr>
              <a:t>видеоматериал</a:t>
            </a:r>
            <a:endParaRPr lang="ru-RU"/>
          </a:p>
        </p:txBody>
      </p:sp>
      <p:pic>
        <p:nvPicPr>
          <p:cNvPr id="31748" name="Picture 4" descr="IMG_69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2150"/>
            <a:ext cx="2268538" cy="3097213"/>
          </a:xfrm>
          <a:prstGeom prst="rect">
            <a:avLst/>
          </a:prstGeom>
          <a:noFill/>
        </p:spPr>
      </p:pic>
      <p:sp>
        <p:nvSpPr>
          <p:cNvPr id="31749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647700"/>
          </a:xfrm>
          <a:noFill/>
          <a:ln/>
        </p:spPr>
        <p:txBody>
          <a:bodyPr/>
          <a:lstStyle/>
          <a:p>
            <a:r>
              <a:rPr lang="ru-RU" sz="3200">
                <a:solidFill>
                  <a:srgbClr val="FFFF99"/>
                </a:solidFill>
              </a:rPr>
              <a:t>Внеклассные мероприятия: экскурсии.</a:t>
            </a:r>
          </a:p>
        </p:txBody>
      </p:sp>
      <p:pic>
        <p:nvPicPr>
          <p:cNvPr id="31750" name="Picture 6" descr="IMG_695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025" y="692150"/>
            <a:ext cx="2339975" cy="3095625"/>
          </a:xfrm>
          <a:prstGeom prst="rect">
            <a:avLst/>
          </a:prstGeom>
          <a:noFill/>
        </p:spPr>
      </p:pic>
      <p:pic>
        <p:nvPicPr>
          <p:cNvPr id="31751" name="Picture 7" descr="IMG_698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3789363"/>
            <a:ext cx="2339975" cy="3068637"/>
          </a:xfrm>
          <a:prstGeom prst="rect">
            <a:avLst/>
          </a:prstGeom>
          <a:noFill/>
        </p:spPr>
      </p:pic>
      <p:pic>
        <p:nvPicPr>
          <p:cNvPr id="31752" name="Picture 8" descr="IMG_699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789363"/>
            <a:ext cx="2268538" cy="3068637"/>
          </a:xfrm>
          <a:prstGeom prst="rect">
            <a:avLst/>
          </a:prstGeom>
          <a:noFill/>
        </p:spPr>
      </p:pic>
      <p:pic>
        <p:nvPicPr>
          <p:cNvPr id="31753" name="Picture 9" descr="IMG_700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8538" y="3789363"/>
            <a:ext cx="2301875" cy="3068637"/>
          </a:xfrm>
          <a:prstGeom prst="rect">
            <a:avLst/>
          </a:prstGeom>
          <a:noFill/>
        </p:spPr>
      </p:pic>
      <p:pic>
        <p:nvPicPr>
          <p:cNvPr id="31754" name="Picture 10" descr="IMG_700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789363"/>
            <a:ext cx="2232025" cy="3068637"/>
          </a:xfrm>
          <a:prstGeom prst="rect">
            <a:avLst/>
          </a:prstGeom>
          <a:noFill/>
        </p:spPr>
      </p:pic>
      <p:pic>
        <p:nvPicPr>
          <p:cNvPr id="31755" name="Picture 11" descr="IMG_697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68538" y="692150"/>
            <a:ext cx="2232025" cy="1873250"/>
          </a:xfrm>
          <a:prstGeom prst="rect">
            <a:avLst/>
          </a:prstGeom>
          <a:noFill/>
        </p:spPr>
      </p:pic>
      <p:pic>
        <p:nvPicPr>
          <p:cNvPr id="31756" name="Picture 12" descr="IMG_696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00563" y="692150"/>
            <a:ext cx="2303462" cy="18732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фильм про лабу.wmv">
            <a:hlinkClick r:id="" action="ppaction://media"/>
          </p:cNvPr>
          <p:cNvPicPr>
            <a:picLocks noRot="1" noChangeAspect="1" noChangeArrowheads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549275"/>
            <a:ext cx="7056438" cy="5645150"/>
          </a:xfrm>
          <a:ln/>
        </p:spPr>
      </p:pic>
      <p:sp>
        <p:nvSpPr>
          <p:cNvPr id="24583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237288"/>
            <a:ext cx="1116012" cy="620712"/>
          </a:xfrm>
          <a:prstGeom prst="actionButtonReturn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45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4580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фильм про ту.wmv">
            <a:hlinkClick r:id="" action="ppaction://media"/>
          </p:cNvPr>
          <p:cNvPicPr>
            <a:picLocks noRot="1" noChangeAspect="1" noChangeArrowheads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623888"/>
            <a:ext cx="7056438" cy="5645150"/>
          </a:xfrm>
          <a:ln/>
        </p:spPr>
      </p:pic>
      <p:sp>
        <p:nvSpPr>
          <p:cNvPr id="26631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281738"/>
            <a:ext cx="1116012" cy="576262"/>
          </a:xfrm>
          <a:prstGeom prst="actionButtonReturn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6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66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6628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371600"/>
          </a:xfrm>
        </p:spPr>
        <p:txBody>
          <a:bodyPr/>
          <a:lstStyle/>
          <a:p>
            <a:r>
              <a:rPr lang="ru-RU" sz="4800" b="1">
                <a:solidFill>
                  <a:srgbClr val="FFFF99"/>
                </a:solidFill>
              </a:rPr>
              <a:t>Спасибо за внимание</a:t>
            </a:r>
          </a:p>
        </p:txBody>
      </p:sp>
      <p:pic>
        <p:nvPicPr>
          <p:cNvPr id="28676" name="Picture 4" descr="%D1%88%D0%BA%D0%BE%D0%BB%D0%B0"/>
          <p:cNvPicPr>
            <a:picLocks noChangeAspect="1" noChangeArrowheads="1"/>
          </p:cNvPicPr>
          <p:nvPr/>
        </p:nvPicPr>
        <p:blipFill>
          <a:blip r:embed="rId2">
            <a:lum bright="-40000"/>
          </a:blip>
          <a:srcRect l="2124" r="1570"/>
          <a:stretch>
            <a:fillRect/>
          </a:stretch>
        </p:blipFill>
        <p:spPr bwMode="auto">
          <a:xfrm>
            <a:off x="2916238" y="1700213"/>
            <a:ext cx="3311525" cy="2163762"/>
          </a:xfrm>
          <a:prstGeom prst="rect">
            <a:avLst/>
          </a:prstGeom>
          <a:noFill/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843213" y="3860800"/>
            <a:ext cx="3313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МОУ СОШ №4 г. Коврова</a:t>
            </a:r>
          </a:p>
        </p:txBody>
      </p:sp>
      <p:pic>
        <p:nvPicPr>
          <p:cNvPr id="28678" name="Picture 6" descr="%D0%9A%D1%83%D0%B4%D1%80%D1%8F%D0%B2%D1%86%D0%B5%D0%B2%D0%B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52" t="1488" r="2957" b="7010"/>
          <a:stretch>
            <a:fillRect/>
          </a:stretch>
        </p:blipFill>
        <p:spPr bwMode="auto">
          <a:xfrm>
            <a:off x="179388" y="3284538"/>
            <a:ext cx="2549525" cy="2879725"/>
          </a:xfrm>
          <a:prstGeom prst="rect">
            <a:avLst/>
          </a:prstGeom>
          <a:noFill/>
        </p:spPr>
      </p:pic>
      <p:pic>
        <p:nvPicPr>
          <p:cNvPr id="28680" name="Picture 8" descr="%D0%BC%D0%B8%D0%BB%D0%BE%D0%B2%D0%B0%D0%BD%D0%BE%D0%BB%D0%B2%D0%B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788" y="3357563"/>
            <a:ext cx="2547937" cy="27813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FFFF99"/>
                </a:solidFill>
              </a:rPr>
              <a:t>Причины обращения к интегрированному обучению: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81200"/>
            <a:ext cx="8713788" cy="4687888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600"/>
              <a:t>Снижение интереса учащихся к предметам физики и  математики, что обусловлено их объективной сложностью;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600"/>
              <a:t>Несогласованность предлагаемых программ, которая приводит к тому, что одна и та же тема по разным предметам изучается в разное время;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600"/>
              <a:t>Разобщённость этапов формирования у учащихся общих понятий физики и математики, выработке у них обобщённых умений и навыков;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600"/>
              <a:t>Недостаточно развитое умение учащихся использовать приобретённые знания для изучения других предметов и применять их на практике.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975"/>
                            </p:stCondLst>
                            <p:childTnLst>
                              <p:par>
                                <p:cTn id="16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50"/>
                            </p:stCondLst>
                            <p:childTnLst>
                              <p:par>
                                <p:cTn id="22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975"/>
                            </p:stCondLst>
                            <p:childTnLst>
                              <p:par>
                                <p:cTn id="28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371600"/>
          </a:xfrm>
        </p:spPr>
        <p:txBody>
          <a:bodyPr/>
          <a:lstStyle/>
          <a:p>
            <a:r>
              <a:rPr lang="ru-RU" sz="4000">
                <a:solidFill>
                  <a:srgbClr val="FFFF99"/>
                </a:solidFill>
              </a:rPr>
              <a:t>Цели интегрированного обучения: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962150"/>
            <a:ext cx="8964612" cy="489585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900"/>
              <a:t>Создание оптимальных условий для развития мышления учащихся в процессе обучения физике и математике на основе интеграции этих предметов;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900"/>
              <a:t>Повышение и развитие интереса учащихся к предметам физике и математике;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900"/>
              <a:t>Осуществление помощи учащимся в более осознанном усвоении знаний для применения их в учебной, производственной и общественной жизни.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700"/>
                            </p:stCondLst>
                            <p:childTnLst>
                              <p:par>
                                <p:cTn id="16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475"/>
                            </p:stCondLst>
                            <p:childTnLst>
                              <p:par>
                                <p:cTn id="22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FF99"/>
                </a:solidFill>
              </a:rPr>
              <a:t>Проведённые мероприятия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/>
              <a:t>Интегрированный урок «Графики функций и механическое движение»;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/>
              <a:t>Практическая работа «Исследование зависимости периода механических колебаний от различных физических величин»;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/>
              <a:t>Внеклассные мероприятия: экскурсии.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144000" cy="1081087"/>
          </a:xfrm>
        </p:spPr>
        <p:txBody>
          <a:bodyPr/>
          <a:lstStyle/>
          <a:p>
            <a:r>
              <a:rPr lang="ru-RU" sz="3200">
                <a:solidFill>
                  <a:srgbClr val="FFFF99"/>
                </a:solidFill>
              </a:rPr>
              <a:t>Интегрированный урок </a:t>
            </a:r>
            <a:br>
              <a:rPr lang="ru-RU" sz="3200">
                <a:solidFill>
                  <a:srgbClr val="FFFF99"/>
                </a:solidFill>
              </a:rPr>
            </a:br>
            <a:r>
              <a:rPr lang="ru-RU" sz="3200">
                <a:solidFill>
                  <a:srgbClr val="FFFF99"/>
                </a:solidFill>
              </a:rPr>
              <a:t>«Графики функций и механическое движение»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375"/>
            <a:ext cx="9144000" cy="4249738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Цели урока:</a:t>
            </a:r>
          </a:p>
          <a:p>
            <a:pPr>
              <a:lnSpc>
                <a:spcPct val="80000"/>
              </a:lnSpc>
            </a:pPr>
            <a:r>
              <a:rPr lang="ru-RU" sz="2800"/>
              <a:t>Обобщить и систематизировать знания учащихся по теме «Функции и графики»;</a:t>
            </a:r>
          </a:p>
          <a:p>
            <a:pPr>
              <a:lnSpc>
                <a:spcPct val="80000"/>
              </a:lnSpc>
            </a:pPr>
            <a:r>
              <a:rPr lang="ru-RU" sz="2800"/>
              <a:t>Развитие логического мышления через познавательную деятельность учащихся;</a:t>
            </a:r>
          </a:p>
          <a:p>
            <a:pPr>
              <a:lnSpc>
                <a:spcPct val="80000"/>
              </a:lnSpc>
            </a:pPr>
            <a:r>
              <a:rPr lang="ru-RU" sz="2800"/>
              <a:t>Использовать интеграцию предметов в воспитании интереса к изучаемым предметам;</a:t>
            </a:r>
          </a:p>
          <a:p>
            <a:pPr>
              <a:lnSpc>
                <a:spcPct val="80000"/>
              </a:lnSpc>
            </a:pPr>
            <a:r>
              <a:rPr lang="ru-RU" sz="2800"/>
              <a:t>Формирование умения перенести полученные знания в новую ситуацию.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Форма работы – групповая.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743200" y="1196975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Математика – это язык, на котором</a:t>
            </a:r>
          </a:p>
          <a:p>
            <a:pPr algn="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говорят все точные науки.</a:t>
            </a:r>
          </a:p>
          <a:p>
            <a:pPr algn="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Н.И.Лобачевский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6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80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2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20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2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72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22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72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IMG 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2738"/>
            <a:ext cx="2484438" cy="2089150"/>
          </a:xfrm>
          <a:prstGeom prst="rect">
            <a:avLst/>
          </a:prstGeom>
          <a:noFill/>
        </p:spPr>
      </p:pic>
      <p:pic>
        <p:nvPicPr>
          <p:cNvPr id="29701" name="Picture 5" descr="IMG_67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2852738"/>
            <a:ext cx="2520950" cy="2109787"/>
          </a:xfrm>
          <a:prstGeom prst="rect">
            <a:avLst/>
          </a:prstGeom>
          <a:noFill/>
        </p:spPr>
      </p:pic>
      <p:pic>
        <p:nvPicPr>
          <p:cNvPr id="29702" name="Picture 6" descr="IMG_675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800" y="2852738"/>
            <a:ext cx="2663825" cy="2089150"/>
          </a:xfrm>
          <a:prstGeom prst="rect">
            <a:avLst/>
          </a:prstGeom>
          <a:noFill/>
        </p:spPr>
      </p:pic>
      <p:pic>
        <p:nvPicPr>
          <p:cNvPr id="29703" name="Picture 7" descr="IMG_676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921250"/>
            <a:ext cx="2484438" cy="1936750"/>
          </a:xfrm>
          <a:prstGeom prst="rect">
            <a:avLst/>
          </a:prstGeom>
          <a:noFill/>
        </p:spPr>
      </p:pic>
      <p:pic>
        <p:nvPicPr>
          <p:cNvPr id="29704" name="Picture 8" descr="IMG_678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4438" y="4922838"/>
            <a:ext cx="2519362" cy="1935162"/>
          </a:xfrm>
          <a:prstGeom prst="rect">
            <a:avLst/>
          </a:prstGeom>
          <a:noFill/>
        </p:spPr>
      </p:pic>
      <p:pic>
        <p:nvPicPr>
          <p:cNvPr id="29705" name="Picture 9" descr="IMG_679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3800" y="4913313"/>
            <a:ext cx="2663825" cy="1944687"/>
          </a:xfrm>
          <a:prstGeom prst="rect">
            <a:avLst/>
          </a:prstGeom>
          <a:noFill/>
        </p:spPr>
      </p:pic>
      <p:pic>
        <p:nvPicPr>
          <p:cNvPr id="29706" name="Picture 10" descr="IMG_676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8313" y="1052513"/>
            <a:ext cx="2484437" cy="1584325"/>
          </a:xfrm>
          <a:prstGeom prst="rect">
            <a:avLst/>
          </a:prstGeom>
          <a:noFill/>
        </p:spPr>
      </p:pic>
      <p:pic>
        <p:nvPicPr>
          <p:cNvPr id="29707" name="Picture 11" descr="IMG_673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67625" y="2852738"/>
            <a:ext cx="1476375" cy="2062162"/>
          </a:xfrm>
          <a:prstGeom prst="rect">
            <a:avLst/>
          </a:prstGeom>
          <a:noFill/>
        </p:spPr>
      </p:pic>
      <p:pic>
        <p:nvPicPr>
          <p:cNvPr id="29708" name="Picture 12" descr="IMG_673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67625" y="4914900"/>
            <a:ext cx="1476375" cy="1943100"/>
          </a:xfrm>
          <a:prstGeom prst="rect">
            <a:avLst/>
          </a:prstGeom>
          <a:noFill/>
        </p:spPr>
      </p:pic>
      <p:pic>
        <p:nvPicPr>
          <p:cNvPr id="29709" name="Picture 13" descr="IMG_674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84888" y="1052513"/>
            <a:ext cx="2519362" cy="1584325"/>
          </a:xfrm>
          <a:prstGeom prst="rect">
            <a:avLst/>
          </a:prstGeom>
          <a:noFill/>
        </p:spPr>
      </p:pic>
      <p:sp>
        <p:nvSpPr>
          <p:cNvPr id="29711" name="Rectangle 15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144000" cy="1081087"/>
          </a:xfrm>
          <a:noFill/>
          <a:ln/>
        </p:spPr>
        <p:txBody>
          <a:bodyPr/>
          <a:lstStyle/>
          <a:p>
            <a:r>
              <a:rPr lang="ru-RU" sz="3200" b="1">
                <a:solidFill>
                  <a:srgbClr val="FFFF99"/>
                </a:solidFill>
              </a:rPr>
              <a:t>Интегрированный урок </a:t>
            </a:r>
            <a:br>
              <a:rPr lang="ru-RU" sz="3200" b="1">
                <a:solidFill>
                  <a:srgbClr val="FFFF99"/>
                </a:solidFill>
              </a:rPr>
            </a:br>
            <a:r>
              <a:rPr lang="ru-RU" sz="3200" b="1">
                <a:solidFill>
                  <a:srgbClr val="FFFF99"/>
                </a:solidFill>
              </a:rPr>
              <a:t>«Графики функций и механическое движение»</a:t>
            </a:r>
          </a:p>
        </p:txBody>
      </p:sp>
      <p:pic>
        <p:nvPicPr>
          <p:cNvPr id="29712" name="Picture 16" descr="IMG_675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19475" y="1484313"/>
            <a:ext cx="2232025" cy="128746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144000" cy="1873250"/>
          </a:xfrm>
        </p:spPr>
        <p:txBody>
          <a:bodyPr/>
          <a:lstStyle/>
          <a:p>
            <a:r>
              <a:rPr lang="ru-RU" sz="3200">
                <a:solidFill>
                  <a:srgbClr val="FFFF99"/>
                </a:solidFill>
              </a:rPr>
              <a:t>Практическая работа  </a:t>
            </a:r>
            <a:br>
              <a:rPr lang="ru-RU" sz="3200">
                <a:solidFill>
                  <a:srgbClr val="FFFF99"/>
                </a:solidFill>
              </a:rPr>
            </a:br>
            <a:r>
              <a:rPr lang="ru-RU" sz="3200">
                <a:solidFill>
                  <a:srgbClr val="FFFF99"/>
                </a:solidFill>
              </a:rPr>
              <a:t>«Исследование зависимости периода механических колебаний от различных физических величин»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5038"/>
            <a:ext cx="9144000" cy="4535487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500"/>
              <a:t>Цели практической работы:</a:t>
            </a:r>
          </a:p>
          <a:p>
            <a:pPr>
              <a:lnSpc>
                <a:spcPct val="90000"/>
              </a:lnSpc>
            </a:pPr>
            <a:r>
              <a:rPr lang="ru-RU" sz="2500"/>
              <a:t>Образовательная – овладение учащимися умений проводить наблюдения, планировать, выполнять эксперименты, обрабатывать результаты измерений, строить модели и чертить графики;</a:t>
            </a:r>
          </a:p>
          <a:p>
            <a:pPr>
              <a:lnSpc>
                <a:spcPct val="90000"/>
              </a:lnSpc>
            </a:pPr>
            <a:r>
              <a:rPr lang="ru-RU" sz="2500"/>
              <a:t>Развивающая – развитие у учащихся познавательного интереса, интеллектуальных и творческих способностей;</a:t>
            </a:r>
          </a:p>
          <a:p>
            <a:pPr>
              <a:lnSpc>
                <a:spcPct val="90000"/>
              </a:lnSpc>
            </a:pPr>
            <a:r>
              <a:rPr lang="ru-RU" sz="2500"/>
              <a:t>Воспитательная – развитие у учащихся умения обосновывать свои высказывания, уважительно относится к мнению оппонента, сотрудничать в процессе выполнения практической работы.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500"/>
              <a:t>Форма работы – групповая.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>
                <a:solidFill>
                  <a:srgbClr val="FFFF99"/>
                </a:solidFill>
              </a:rPr>
              <a:t>Практическая работа  </a:t>
            </a:r>
            <a:br>
              <a:rPr lang="ru-RU" sz="3200">
                <a:solidFill>
                  <a:srgbClr val="FFFF99"/>
                </a:solidFill>
              </a:rPr>
            </a:br>
            <a:r>
              <a:rPr lang="ru-RU" sz="3200">
                <a:solidFill>
                  <a:srgbClr val="FFFF99"/>
                </a:solidFill>
              </a:rPr>
              <a:t>«Исследование зависимости периода механических колебаний от различных физических величин»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59113" y="2924175"/>
            <a:ext cx="3251200" cy="7270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>
                <a:solidFill>
                  <a:srgbClr val="FFFF99"/>
                </a:solidFill>
                <a:hlinkClick r:id="rId2" action="ppaction://hlinksldjump"/>
              </a:rPr>
              <a:t>видеоматериал</a:t>
            </a:r>
            <a:endParaRPr lang="ru-RU">
              <a:solidFill>
                <a:srgbClr val="FFFF99"/>
              </a:solidFill>
            </a:endParaRPr>
          </a:p>
        </p:txBody>
      </p:sp>
      <p:pic>
        <p:nvPicPr>
          <p:cNvPr id="30724" name="Picture 4" descr="IMG_67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700213"/>
            <a:ext cx="2051050" cy="2735262"/>
          </a:xfrm>
          <a:prstGeom prst="rect">
            <a:avLst/>
          </a:prstGeom>
          <a:noFill/>
        </p:spPr>
      </p:pic>
      <p:pic>
        <p:nvPicPr>
          <p:cNvPr id="30725" name="Picture 5" descr="IMG_69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1700213"/>
            <a:ext cx="2124075" cy="2736850"/>
          </a:xfrm>
          <a:prstGeom prst="rect">
            <a:avLst/>
          </a:prstGeom>
          <a:noFill/>
        </p:spPr>
      </p:pic>
      <p:pic>
        <p:nvPicPr>
          <p:cNvPr id="30726" name="Picture 6" descr="IMG_68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4438" y="3789363"/>
            <a:ext cx="2052637" cy="2736850"/>
          </a:xfrm>
          <a:prstGeom prst="rect">
            <a:avLst/>
          </a:prstGeom>
          <a:noFill/>
        </p:spPr>
      </p:pic>
      <p:pic>
        <p:nvPicPr>
          <p:cNvPr id="30727" name="Picture 7" descr="IMG_685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3" y="3789363"/>
            <a:ext cx="2052637" cy="2736850"/>
          </a:xfrm>
          <a:prstGeom prst="rect">
            <a:avLst/>
          </a:prstGeom>
          <a:noFill/>
        </p:spPr>
      </p:pic>
      <p:pic>
        <p:nvPicPr>
          <p:cNvPr id="30729" name="Picture 9" descr="IMG_683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652963"/>
            <a:ext cx="2484438" cy="1863725"/>
          </a:xfrm>
          <a:prstGeom prst="rect">
            <a:avLst/>
          </a:prstGeom>
          <a:noFill/>
        </p:spPr>
      </p:pic>
      <p:pic>
        <p:nvPicPr>
          <p:cNvPr id="30730" name="Picture 10" descr="IMG_68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688" y="4652963"/>
            <a:ext cx="2627312" cy="18637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647700"/>
          </a:xfrm>
        </p:spPr>
        <p:txBody>
          <a:bodyPr/>
          <a:lstStyle/>
          <a:p>
            <a:r>
              <a:rPr lang="ru-RU" sz="3200">
                <a:solidFill>
                  <a:srgbClr val="FFFF99"/>
                </a:solidFill>
              </a:rPr>
              <a:t>Внеклассные мероприятия: экскурсии.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4114800"/>
          </a:xfrm>
        </p:spPr>
        <p:txBody>
          <a:bodyPr/>
          <a:lstStyle/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Цели внеклассных мероприятий: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/>
              <a:t>Расширение кругозора учащихся для развития их творческих возможностей;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/>
              <a:t>Ознакомление учащихся с применением физических законов в технике, в промышленности, на транспорте;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/>
              <a:t>Наглядное представление обработки полученных данных в виде схем, таблиц, графиков.</a:t>
            </a:r>
            <a:endParaRPr lang="en-US" sz="280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ru-RU" sz="280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281</TotalTime>
  <Words>403</Words>
  <Application>Microsoft Office PowerPoint</Application>
  <PresentationFormat>Экран (4:3)</PresentationFormat>
  <Paragraphs>48</Paragraphs>
  <Slides>13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Tahoma</vt:lpstr>
      <vt:lpstr>Wingdings</vt:lpstr>
      <vt:lpstr>Monotype Corsiva</vt:lpstr>
      <vt:lpstr>Текстура</vt:lpstr>
      <vt:lpstr>Интегрированные занятия  по физике и математике</vt:lpstr>
      <vt:lpstr>Причины обращения к интегрированному обучению:</vt:lpstr>
      <vt:lpstr>Цели интегрированного обучения:</vt:lpstr>
      <vt:lpstr>Проведённые мероприятия</vt:lpstr>
      <vt:lpstr>Интегрированный урок  «Графики функций и механическое движение»</vt:lpstr>
      <vt:lpstr>Интегрированный урок  «Графики функций и механическое движение»</vt:lpstr>
      <vt:lpstr>Практическая работа   «Исследование зависимости периода механических колебаний от различных физических величин»</vt:lpstr>
      <vt:lpstr>Практическая работа   «Исследование зависимости периода механических колебаний от различных физических величин»</vt:lpstr>
      <vt:lpstr>Внеклассные мероприятия: экскурсии.</vt:lpstr>
      <vt:lpstr>Внеклассные мероприятия: экскурсии.</vt:lpstr>
      <vt:lpstr>Слайд 11</vt:lpstr>
      <vt:lpstr>Слайд 12</vt:lpstr>
      <vt:lpstr>Спасибо за внимание</vt:lpstr>
    </vt:vector>
  </TitlesOfParts>
  <Company>Speed_XP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Интегрированные занятия по физике и математике</dc:title>
  <dc:creator>Speed_XP</dc:creator>
  <cp:lastModifiedBy>school</cp:lastModifiedBy>
  <cp:revision>56</cp:revision>
  <dcterms:created xsi:type="dcterms:W3CDTF">2001-12-31T21:15:58Z</dcterms:created>
  <dcterms:modified xsi:type="dcterms:W3CDTF">2013-06-27T08:10:18Z</dcterms:modified>
</cp:coreProperties>
</file>